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3" r:id="rId2"/>
    <p:sldId id="257" r:id="rId3"/>
    <p:sldId id="265" r:id="rId4"/>
    <p:sldId id="258" r:id="rId5"/>
    <p:sldId id="259" r:id="rId6"/>
    <p:sldId id="264" r:id="rId7"/>
    <p:sldId id="260" r:id="rId8"/>
    <p:sldId id="262" r:id="rId9"/>
    <p:sldId id="266" r:id="rId10"/>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4115" autoAdjust="0"/>
  </p:normalViewPr>
  <p:slideViewPr>
    <p:cSldViewPr snapToGrid="0">
      <p:cViewPr varScale="1">
        <p:scale>
          <a:sx n="76" d="100"/>
          <a:sy n="76" d="100"/>
        </p:scale>
        <p:origin x="-198" y="-90"/>
      </p:cViewPr>
      <p:guideLst>
        <p:guide orient="horz" pos="2160"/>
        <p:guide pos="3840"/>
      </p:guideLst>
    </p:cSldViewPr>
  </p:slideViewPr>
  <p:notesTextViewPr>
    <p:cViewPr>
      <p:scale>
        <a:sx n="1" d="1"/>
        <a:sy n="1" d="1"/>
      </p:scale>
      <p:origin x="0" y="0"/>
    </p:cViewPr>
  </p:notesTextViewPr>
  <p:notesViewPr>
    <p:cSldViewPr snapToGrid="0">
      <p:cViewPr varScale="1">
        <p:scale>
          <a:sx n="81" d="100"/>
          <a:sy n="81" d="100"/>
        </p:scale>
        <p:origin x="-3486" y="-9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10E9380C-5EEF-4A41-9979-F4C66ED617AF}" type="datetimeFigureOut">
              <a:rPr lang="en-US" smtClean="0"/>
              <a:t>11/12/2015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AE6689B3-8C34-4EF7-A3DA-F0C592EA24A4}" type="slidenum">
              <a:rPr lang="en-US" smtClean="0"/>
              <a:t>‹#›</a:t>
            </a:fld>
            <a:endParaRPr lang="en-US"/>
          </a:p>
        </p:txBody>
      </p:sp>
    </p:spTree>
    <p:extLst>
      <p:ext uri="{BB962C8B-B14F-4D97-AF65-F5344CB8AC3E}">
        <p14:creationId xmlns:p14="http://schemas.microsoft.com/office/powerpoint/2010/main" val="2010077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6794E777-BE11-4FA3-8A0C-5EDDFA166C92}" type="datetimeFigureOut">
              <a:rPr lang="en-US" smtClean="0"/>
              <a:t>11/12/2015</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FADDE7FC-A193-48EB-99B1-75BB2D418DC0}" type="slidenum">
              <a:rPr lang="en-US" smtClean="0"/>
              <a:t>‹#›</a:t>
            </a:fld>
            <a:endParaRPr lang="en-US"/>
          </a:p>
        </p:txBody>
      </p:sp>
    </p:spTree>
    <p:extLst>
      <p:ext uri="{BB962C8B-B14F-4D97-AF65-F5344CB8AC3E}">
        <p14:creationId xmlns:p14="http://schemas.microsoft.com/office/powerpoint/2010/main" val="326451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1</a:t>
            </a:fld>
            <a:endParaRPr lang="en-US"/>
          </a:p>
        </p:txBody>
      </p:sp>
    </p:spTree>
    <p:extLst>
      <p:ext uri="{BB962C8B-B14F-4D97-AF65-F5344CB8AC3E}">
        <p14:creationId xmlns:p14="http://schemas.microsoft.com/office/powerpoint/2010/main" val="3060988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2</a:t>
            </a:fld>
            <a:endParaRPr lang="en-US"/>
          </a:p>
        </p:txBody>
      </p:sp>
    </p:spTree>
    <p:extLst>
      <p:ext uri="{BB962C8B-B14F-4D97-AF65-F5344CB8AC3E}">
        <p14:creationId xmlns:p14="http://schemas.microsoft.com/office/powerpoint/2010/main" val="978703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DE7FC-A193-48EB-99B1-75BB2D418DC0}" type="slidenum">
              <a:rPr lang="en-US" smtClean="0"/>
              <a:t>3</a:t>
            </a:fld>
            <a:endParaRPr lang="en-US"/>
          </a:p>
        </p:txBody>
      </p:sp>
    </p:spTree>
    <p:extLst>
      <p:ext uri="{BB962C8B-B14F-4D97-AF65-F5344CB8AC3E}">
        <p14:creationId xmlns:p14="http://schemas.microsoft.com/office/powerpoint/2010/main" val="978703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4</a:t>
            </a:fld>
            <a:endParaRPr lang="en-US"/>
          </a:p>
        </p:txBody>
      </p:sp>
    </p:spTree>
    <p:extLst>
      <p:ext uri="{BB962C8B-B14F-4D97-AF65-F5344CB8AC3E}">
        <p14:creationId xmlns:p14="http://schemas.microsoft.com/office/powerpoint/2010/main" val="3852928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5</a:t>
            </a:fld>
            <a:endParaRPr lang="en-US"/>
          </a:p>
        </p:txBody>
      </p:sp>
    </p:spTree>
    <p:extLst>
      <p:ext uri="{BB962C8B-B14F-4D97-AF65-F5344CB8AC3E}">
        <p14:creationId xmlns:p14="http://schemas.microsoft.com/office/powerpoint/2010/main" val="2282589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6</a:t>
            </a:fld>
            <a:endParaRPr lang="en-US"/>
          </a:p>
        </p:txBody>
      </p:sp>
    </p:spTree>
    <p:extLst>
      <p:ext uri="{BB962C8B-B14F-4D97-AF65-F5344CB8AC3E}">
        <p14:creationId xmlns:p14="http://schemas.microsoft.com/office/powerpoint/2010/main" val="2282589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orbel" panose="020B0503020204020204" pitchFamily="34" charset="0"/>
              </a:rPr>
              <a:t>particularly noticeable in sections about: Equal Access to Housing; Supply of Housing; Diversity of Housing; and Affordable Housing</a:t>
            </a:r>
          </a:p>
          <a:p>
            <a:endParaRPr lang="en-US" dirty="0"/>
          </a:p>
        </p:txBody>
      </p:sp>
      <p:sp>
        <p:nvSpPr>
          <p:cNvPr id="4" name="Slide Number Placeholder 3"/>
          <p:cNvSpPr>
            <a:spLocks noGrp="1"/>
          </p:cNvSpPr>
          <p:nvPr>
            <p:ph type="sldNum" sz="quarter" idx="10"/>
          </p:nvPr>
        </p:nvSpPr>
        <p:spPr/>
        <p:txBody>
          <a:bodyPr/>
          <a:lstStyle/>
          <a:p>
            <a:fld id="{FADDE7FC-A193-48EB-99B1-75BB2D418DC0}" type="slidenum">
              <a:rPr lang="en-US" smtClean="0"/>
              <a:t>7</a:t>
            </a:fld>
            <a:endParaRPr lang="en-US"/>
          </a:p>
        </p:txBody>
      </p:sp>
    </p:spTree>
    <p:extLst>
      <p:ext uri="{BB962C8B-B14F-4D97-AF65-F5344CB8AC3E}">
        <p14:creationId xmlns:p14="http://schemas.microsoft.com/office/powerpoint/2010/main" val="1509438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DE7FC-A193-48EB-99B1-75BB2D418DC0}" type="slidenum">
              <a:rPr lang="en-US" smtClean="0"/>
              <a:t>8</a:t>
            </a:fld>
            <a:endParaRPr lang="en-US"/>
          </a:p>
        </p:txBody>
      </p:sp>
    </p:spTree>
    <p:extLst>
      <p:ext uri="{BB962C8B-B14F-4D97-AF65-F5344CB8AC3E}">
        <p14:creationId xmlns:p14="http://schemas.microsoft.com/office/powerpoint/2010/main" val="1261762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DDE7FC-A193-48EB-99B1-75BB2D418DC0}" type="slidenum">
              <a:rPr lang="en-US" smtClean="0"/>
              <a:t>9</a:t>
            </a:fld>
            <a:endParaRPr lang="en-US"/>
          </a:p>
        </p:txBody>
      </p:sp>
    </p:spTree>
    <p:extLst>
      <p:ext uri="{BB962C8B-B14F-4D97-AF65-F5344CB8AC3E}">
        <p14:creationId xmlns:p14="http://schemas.microsoft.com/office/powerpoint/2010/main" val="978703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08815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37928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407895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2267E-24B0-4955-AE5B-85EC227DDC37}"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258961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2267E-24B0-4955-AE5B-85EC227DDC37}" type="datetimeFigureOut">
              <a:rPr lang="en-US" smtClean="0"/>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98933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C2267E-24B0-4955-AE5B-85EC227DDC37}" type="datetimeFigureOut">
              <a:rPr lang="en-US" smtClean="0"/>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1439614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C2267E-24B0-4955-AE5B-85EC227DDC37}" type="datetimeFigureOut">
              <a:rPr lang="en-US" smtClean="0"/>
              <a:t>11/12/2015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61759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C2267E-24B0-4955-AE5B-85EC227DDC37}" type="datetimeFigureOut">
              <a:rPr lang="en-US" smtClean="0"/>
              <a:t>11/12/2015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534988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2267E-24B0-4955-AE5B-85EC227DDC37}" type="datetimeFigureOut">
              <a:rPr lang="en-US" smtClean="0"/>
              <a:t>11/12/2015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201904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2267E-24B0-4955-AE5B-85EC227DDC37}" type="datetimeFigureOut">
              <a:rPr lang="en-US" smtClean="0"/>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609691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2267E-24B0-4955-AE5B-85EC227DDC37}" type="datetimeFigureOut">
              <a:rPr lang="en-US" smtClean="0"/>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B777AB-FEBA-49AC-BDDD-F353C9044326}" type="slidenum">
              <a:rPr lang="en-US" smtClean="0"/>
              <a:t>‹#›</a:t>
            </a:fld>
            <a:endParaRPr lang="en-US"/>
          </a:p>
        </p:txBody>
      </p:sp>
    </p:spTree>
    <p:extLst>
      <p:ext uri="{BB962C8B-B14F-4D97-AF65-F5344CB8AC3E}">
        <p14:creationId xmlns:p14="http://schemas.microsoft.com/office/powerpoint/2010/main" val="3870682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2267E-24B0-4955-AE5B-85EC227DDC37}" type="datetimeFigureOut">
              <a:rPr lang="en-US" smtClean="0"/>
              <a:t>11/12/2015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B777AB-FEBA-49AC-BDDD-F353C9044326}" type="slidenum">
              <a:rPr lang="en-US" smtClean="0"/>
              <a:t>‹#›</a:t>
            </a:fld>
            <a:endParaRPr lang="en-US"/>
          </a:p>
        </p:txBody>
      </p:sp>
    </p:spTree>
    <p:extLst>
      <p:ext uri="{BB962C8B-B14F-4D97-AF65-F5344CB8AC3E}">
        <p14:creationId xmlns:p14="http://schemas.microsoft.com/office/powerpoint/2010/main" val="148949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841"/>
            <a:ext cx="10515600" cy="5830122"/>
          </a:xfrm>
        </p:spPr>
        <p:txBody>
          <a:bodyPr>
            <a:normAutofit fontScale="70000" lnSpcReduction="20000"/>
          </a:bodyPr>
          <a:lstStyle/>
          <a:p>
            <a:pPr marL="0" indent="0">
              <a:lnSpc>
                <a:spcPts val="2600"/>
              </a:lnSpc>
              <a:spcBef>
                <a:spcPts val="0"/>
              </a:spcBef>
              <a:buNone/>
            </a:pPr>
            <a:r>
              <a:rPr lang="en-US" b="1" dirty="0" smtClean="0">
                <a:latin typeface="Corbel" panose="020B0503020204020204" pitchFamily="34" charset="0"/>
              </a:rPr>
              <a:t>AGENDA</a:t>
            </a:r>
          </a:p>
          <a:p>
            <a:pPr marL="0" indent="0">
              <a:lnSpc>
                <a:spcPts val="2600"/>
              </a:lnSpc>
              <a:spcBef>
                <a:spcPts val="0"/>
              </a:spcBef>
              <a:buNone/>
            </a:pPr>
            <a:endParaRPr lang="en-US" b="1" dirty="0" smtClean="0">
              <a:latin typeface="Corbel" panose="020B0503020204020204" pitchFamily="34" charset="0"/>
            </a:endParaRPr>
          </a:p>
          <a:p>
            <a:pPr marL="0" indent="0">
              <a:lnSpc>
                <a:spcPts val="2600"/>
              </a:lnSpc>
              <a:spcBef>
                <a:spcPts val="0"/>
              </a:spcBef>
              <a:buNone/>
              <a:tabLst>
                <a:tab pos="10058400" algn="r"/>
              </a:tabLst>
            </a:pPr>
            <a:r>
              <a:rPr lang="en-US" b="1" dirty="0" smtClean="0">
                <a:latin typeface="Corbel" panose="020B0503020204020204" pitchFamily="34" charset="0"/>
              </a:rPr>
              <a:t>Chair’s </a:t>
            </a:r>
            <a:r>
              <a:rPr lang="en-US" b="1" dirty="0">
                <a:latin typeface="Corbel" panose="020B0503020204020204" pitchFamily="34" charset="0"/>
              </a:rPr>
              <a:t>Report &amp; Minutes Approval	3:00 - 3:10 </a:t>
            </a:r>
            <a:r>
              <a:rPr lang="en-US" b="1" dirty="0" smtClean="0">
                <a:latin typeface="Corbel" panose="020B0503020204020204" pitchFamily="34" charset="0"/>
              </a:rPr>
              <a:t>PM</a:t>
            </a:r>
          </a:p>
          <a:p>
            <a:pPr marL="0" indent="0">
              <a:lnSpc>
                <a:spcPts val="2600"/>
              </a:lnSpc>
              <a:spcBef>
                <a:spcPts val="0"/>
              </a:spcBef>
              <a:buNone/>
            </a:pPr>
            <a:endParaRPr lang="en-US" dirty="0">
              <a:latin typeface="Corbel" panose="020B0503020204020204" pitchFamily="34" charset="0"/>
            </a:endParaRPr>
          </a:p>
          <a:p>
            <a:pPr marL="0" indent="0">
              <a:lnSpc>
                <a:spcPts val="2600"/>
              </a:lnSpc>
              <a:spcBef>
                <a:spcPts val="0"/>
              </a:spcBef>
              <a:buNone/>
              <a:tabLst>
                <a:tab pos="10058400" algn="r"/>
              </a:tabLst>
            </a:pPr>
            <a:r>
              <a:rPr lang="en-US" b="1" dirty="0">
                <a:latin typeface="Corbel" panose="020B0503020204020204" pitchFamily="34" charset="0"/>
              </a:rPr>
              <a:t>Update: Design Review Evaluation  	3:10 – 4:00 PM</a:t>
            </a:r>
            <a:br>
              <a:rPr lang="en-US" b="1" dirty="0">
                <a:latin typeface="Corbel" panose="020B0503020204020204" pitchFamily="34" charset="0"/>
              </a:rPr>
            </a:br>
            <a:r>
              <a:rPr lang="en-US" dirty="0">
                <a:latin typeface="Corbel" panose="020B0503020204020204" pitchFamily="34" charset="0"/>
              </a:rPr>
              <a:t>Lisa Rutzick and Geoff Wentlandt, Department of Planning and Development </a:t>
            </a:r>
            <a:endParaRPr lang="en-US" dirty="0" smtClean="0">
              <a:latin typeface="Corbel" panose="020B0503020204020204" pitchFamily="34" charset="0"/>
            </a:endParaRPr>
          </a:p>
          <a:p>
            <a:pPr marL="0" indent="0">
              <a:lnSpc>
                <a:spcPts val="2600"/>
              </a:lnSpc>
              <a:spcBef>
                <a:spcPts val="0"/>
              </a:spcBef>
              <a:buNone/>
            </a:pPr>
            <a:endParaRPr lang="en-US" b="1" dirty="0">
              <a:latin typeface="Corbel" panose="020B0503020204020204" pitchFamily="34" charset="0"/>
            </a:endParaRPr>
          </a:p>
          <a:p>
            <a:pPr marL="0" indent="0">
              <a:lnSpc>
                <a:spcPts val="2600"/>
              </a:lnSpc>
              <a:spcBef>
                <a:spcPts val="0"/>
              </a:spcBef>
              <a:buNone/>
              <a:tabLst>
                <a:tab pos="10058400" algn="r"/>
              </a:tabLst>
            </a:pPr>
            <a:r>
              <a:rPr lang="en-US" b="1" dirty="0">
                <a:latin typeface="Corbel" panose="020B0503020204020204" pitchFamily="34" charset="0"/>
              </a:rPr>
              <a:t>Public Comment on Planning Commission’s Seattle 2035 Public Draft letter 	4:00 – 4:05 </a:t>
            </a:r>
            <a:r>
              <a:rPr lang="en-US" b="1" dirty="0" smtClean="0">
                <a:latin typeface="Corbel" panose="020B0503020204020204" pitchFamily="34" charset="0"/>
              </a:rPr>
              <a:t>PM</a:t>
            </a:r>
          </a:p>
          <a:p>
            <a:pPr marL="0" indent="0">
              <a:lnSpc>
                <a:spcPts val="2600"/>
              </a:lnSpc>
              <a:spcBef>
                <a:spcPts val="0"/>
              </a:spcBef>
              <a:buNone/>
            </a:pPr>
            <a:endParaRPr lang="en-US" b="1" dirty="0">
              <a:latin typeface="Corbel" panose="020B0503020204020204" pitchFamily="34" charset="0"/>
            </a:endParaRPr>
          </a:p>
          <a:p>
            <a:pPr marL="0" indent="0">
              <a:lnSpc>
                <a:spcPts val="2600"/>
              </a:lnSpc>
              <a:spcBef>
                <a:spcPts val="0"/>
              </a:spcBef>
              <a:buNone/>
              <a:tabLst>
                <a:tab pos="10058400" algn="r"/>
              </a:tabLst>
            </a:pPr>
            <a:r>
              <a:rPr lang="en-US" b="1" dirty="0">
                <a:latin typeface="Corbel" panose="020B0503020204020204" pitchFamily="34" charset="0"/>
              </a:rPr>
              <a:t>Discussion </a:t>
            </a:r>
            <a:r>
              <a:rPr lang="en-US" b="1" dirty="0" smtClean="0">
                <a:latin typeface="Corbel" panose="020B0503020204020204" pitchFamily="34" charset="0"/>
              </a:rPr>
              <a:t>&amp; Action</a:t>
            </a:r>
            <a:r>
              <a:rPr lang="en-US" b="1" dirty="0">
                <a:latin typeface="Corbel" panose="020B0503020204020204" pitchFamily="34" charset="0"/>
              </a:rPr>
              <a:t>:</a:t>
            </a:r>
            <a:r>
              <a:rPr lang="en-US" dirty="0">
                <a:latin typeface="Corbel" panose="020B0503020204020204" pitchFamily="34" charset="0"/>
              </a:rPr>
              <a:t> </a:t>
            </a:r>
            <a:r>
              <a:rPr lang="en-US" b="1" dirty="0">
                <a:latin typeface="Corbel" panose="020B0503020204020204" pitchFamily="34" charset="0"/>
              </a:rPr>
              <a:t>Planning Commission’s</a:t>
            </a:r>
            <a:r>
              <a:rPr lang="en-US" dirty="0">
                <a:latin typeface="Corbel" panose="020B0503020204020204" pitchFamily="34" charset="0"/>
              </a:rPr>
              <a:t> </a:t>
            </a:r>
            <a:r>
              <a:rPr lang="en-US" b="1" dirty="0">
                <a:latin typeface="Corbel" panose="020B0503020204020204" pitchFamily="34" charset="0"/>
              </a:rPr>
              <a:t>Seattle 2035 Public Draft letter</a:t>
            </a:r>
            <a:r>
              <a:rPr lang="en-US" dirty="0">
                <a:latin typeface="Corbel" panose="020B0503020204020204" pitchFamily="34" charset="0"/>
              </a:rPr>
              <a:t>	</a:t>
            </a:r>
            <a:r>
              <a:rPr lang="en-US" b="1" dirty="0">
                <a:latin typeface="Corbel" panose="020B0503020204020204" pitchFamily="34" charset="0"/>
              </a:rPr>
              <a:t>4:05 – 4:45 </a:t>
            </a:r>
            <a:r>
              <a:rPr lang="en-US" b="1" dirty="0" smtClean="0">
                <a:latin typeface="Corbel" panose="020B0503020204020204" pitchFamily="34" charset="0"/>
              </a:rPr>
              <a:t>PM</a:t>
            </a:r>
          </a:p>
          <a:p>
            <a:pPr marL="0" indent="0">
              <a:lnSpc>
                <a:spcPts val="2600"/>
              </a:lnSpc>
              <a:spcBef>
                <a:spcPts val="0"/>
              </a:spcBef>
              <a:buNone/>
            </a:pPr>
            <a:endParaRPr lang="en-US" dirty="0">
              <a:latin typeface="Corbel" panose="020B0503020204020204" pitchFamily="34" charset="0"/>
            </a:endParaRPr>
          </a:p>
          <a:p>
            <a:pPr marL="0" indent="0">
              <a:lnSpc>
                <a:spcPts val="2600"/>
              </a:lnSpc>
              <a:spcBef>
                <a:spcPts val="0"/>
              </a:spcBef>
              <a:buNone/>
              <a:tabLst>
                <a:tab pos="10058400" algn="r"/>
              </a:tabLst>
            </a:pPr>
            <a:r>
              <a:rPr lang="en-US" b="1" dirty="0" smtClean="0">
                <a:latin typeface="Corbel" panose="020B0503020204020204" pitchFamily="34" charset="0"/>
              </a:rPr>
              <a:t>Perspectives </a:t>
            </a:r>
            <a:r>
              <a:rPr lang="en-US" b="1" dirty="0">
                <a:latin typeface="Corbel" panose="020B0503020204020204" pitchFamily="34" charset="0"/>
              </a:rPr>
              <a:t>on HALA recommendations 	4:45 – 5:25 </a:t>
            </a:r>
            <a:r>
              <a:rPr lang="en-US" b="1" dirty="0" smtClean="0">
                <a:latin typeface="Corbel" panose="020B0503020204020204" pitchFamily="34" charset="0"/>
              </a:rPr>
              <a:t>PM</a:t>
            </a:r>
            <a:endParaRPr lang="en-US" b="1" dirty="0">
              <a:latin typeface="Corbel" panose="020B0503020204020204" pitchFamily="34" charset="0"/>
            </a:endParaRPr>
          </a:p>
          <a:p>
            <a:pPr marL="0" indent="0">
              <a:lnSpc>
                <a:spcPts val="2600"/>
              </a:lnSpc>
              <a:spcBef>
                <a:spcPts val="0"/>
              </a:spcBef>
              <a:buNone/>
            </a:pPr>
            <a:r>
              <a:rPr lang="en-US" dirty="0">
                <a:latin typeface="Corbel" panose="020B0503020204020204" pitchFamily="34" charset="0"/>
              </a:rPr>
              <a:t>Catherine Benotto, Planning Commission emerita and HALA advisory Group </a:t>
            </a:r>
            <a:r>
              <a:rPr lang="en-US" dirty="0" smtClean="0">
                <a:latin typeface="Corbel" panose="020B0503020204020204" pitchFamily="34" charset="0"/>
              </a:rPr>
              <a:t>member</a:t>
            </a:r>
          </a:p>
          <a:p>
            <a:pPr marL="0" indent="0">
              <a:lnSpc>
                <a:spcPts val="2600"/>
              </a:lnSpc>
              <a:spcBef>
                <a:spcPts val="0"/>
              </a:spcBef>
              <a:buNone/>
            </a:pPr>
            <a:endParaRPr lang="en-US" b="1" dirty="0">
              <a:latin typeface="Corbel" panose="020B0503020204020204" pitchFamily="34" charset="0"/>
            </a:endParaRPr>
          </a:p>
          <a:p>
            <a:pPr marL="0" indent="0">
              <a:lnSpc>
                <a:spcPts val="2600"/>
              </a:lnSpc>
              <a:spcBef>
                <a:spcPts val="0"/>
              </a:spcBef>
              <a:buNone/>
              <a:tabLst>
                <a:tab pos="10058400" algn="r"/>
              </a:tabLst>
            </a:pPr>
            <a:r>
              <a:rPr lang="en-US" b="1" dirty="0">
                <a:latin typeface="Corbel" panose="020B0503020204020204" pitchFamily="34" charset="0"/>
              </a:rPr>
              <a:t>Public Comment	5:25 – 5:30 </a:t>
            </a:r>
            <a:r>
              <a:rPr lang="en-US" b="1" dirty="0" smtClean="0">
                <a:latin typeface="Corbel" panose="020B0503020204020204" pitchFamily="34" charset="0"/>
              </a:rPr>
              <a:t>PM</a:t>
            </a:r>
          </a:p>
          <a:p>
            <a:pPr marL="0" indent="0">
              <a:lnSpc>
                <a:spcPts val="2600"/>
              </a:lnSpc>
              <a:spcBef>
                <a:spcPts val="0"/>
              </a:spcBef>
              <a:buNone/>
            </a:pPr>
            <a:endParaRPr lang="en-US" b="1" dirty="0">
              <a:latin typeface="Corbel" panose="020B0503020204020204" pitchFamily="34" charset="0"/>
            </a:endParaRPr>
          </a:p>
          <a:p>
            <a:pPr marL="0" indent="0">
              <a:lnSpc>
                <a:spcPts val="2600"/>
              </a:lnSpc>
              <a:spcBef>
                <a:spcPts val="0"/>
              </a:spcBef>
              <a:buNone/>
              <a:tabLst>
                <a:tab pos="10058400" algn="r"/>
              </a:tabLst>
            </a:pPr>
            <a:r>
              <a:rPr lang="en-US" b="1" dirty="0">
                <a:latin typeface="Corbel" panose="020B0503020204020204" pitchFamily="34" charset="0"/>
              </a:rPr>
              <a:t> </a:t>
            </a:r>
            <a:r>
              <a:rPr lang="en-US" b="1" dirty="0" smtClean="0">
                <a:latin typeface="Corbel" panose="020B0503020204020204" pitchFamily="34" charset="0"/>
              </a:rPr>
              <a:t>ADJOURN</a:t>
            </a:r>
            <a:r>
              <a:rPr lang="en-US" b="1" dirty="0">
                <a:latin typeface="Corbel" panose="020B0503020204020204" pitchFamily="34" charset="0"/>
              </a:rPr>
              <a:t>	5:30 </a:t>
            </a:r>
            <a:r>
              <a:rPr lang="en-US" b="1" dirty="0" smtClean="0">
                <a:latin typeface="Corbel" panose="020B0503020204020204" pitchFamily="34" charset="0"/>
              </a:rPr>
              <a:t>PM</a:t>
            </a:r>
            <a:endParaRPr lang="en-US" dirty="0"/>
          </a:p>
          <a:p>
            <a:pPr marL="0" indent="0">
              <a:lnSpc>
                <a:spcPct val="100000"/>
              </a:lnSpc>
              <a:spcBef>
                <a:spcPts val="0"/>
              </a:spcBef>
              <a:buNone/>
            </a:pPr>
            <a:endParaRPr lang="en-US" b="1" dirty="0">
              <a:latin typeface="Corbel" panose="020B0503020204020204" pitchFamily="34" charset="0"/>
            </a:endParaRPr>
          </a:p>
        </p:txBody>
      </p:sp>
    </p:spTree>
    <p:extLst>
      <p:ext uri="{BB962C8B-B14F-4D97-AF65-F5344CB8AC3E}">
        <p14:creationId xmlns:p14="http://schemas.microsoft.com/office/powerpoint/2010/main" val="2531175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8731"/>
          </a:xfrm>
        </p:spPr>
        <p:txBody>
          <a:bodyPr/>
          <a:lstStyle/>
          <a:p>
            <a:r>
              <a:rPr lang="en-US" b="1" dirty="0" smtClean="0">
                <a:latin typeface="Corbel" panose="020B0503020204020204" pitchFamily="34" charset="0"/>
              </a:rPr>
              <a:t>Major </a:t>
            </a:r>
            <a:r>
              <a:rPr lang="en-US" b="1" dirty="0">
                <a:latin typeface="Corbel" panose="020B0503020204020204" pitchFamily="34" charset="0"/>
              </a:rPr>
              <a:t>Update to Comprehensive </a:t>
            </a:r>
            <a:r>
              <a:rPr lang="en-US" b="1" dirty="0" smtClean="0">
                <a:latin typeface="Corbel" panose="020B0503020204020204" pitchFamily="34" charset="0"/>
              </a:rPr>
              <a:t>Plan</a:t>
            </a:r>
            <a:endParaRPr lang="en-US" b="1" i="1" dirty="0">
              <a:latin typeface="Corbel" panose="020B0503020204020204" pitchFamily="34" charset="0"/>
            </a:endParaRPr>
          </a:p>
        </p:txBody>
      </p:sp>
      <p:sp>
        <p:nvSpPr>
          <p:cNvPr id="3" name="Content Placeholder 2"/>
          <p:cNvSpPr>
            <a:spLocks noGrp="1"/>
          </p:cNvSpPr>
          <p:nvPr>
            <p:ph idx="1"/>
          </p:nvPr>
        </p:nvSpPr>
        <p:spPr>
          <a:xfrm>
            <a:off x="838200" y="1133856"/>
            <a:ext cx="10515600" cy="5043107"/>
          </a:xfrm>
        </p:spPr>
        <p:txBody>
          <a:bodyPr>
            <a:normAutofit lnSpcReduction="10000"/>
          </a:bodyPr>
          <a:lstStyle/>
          <a:p>
            <a:pPr marL="0" indent="0">
              <a:buNone/>
            </a:pPr>
            <a:r>
              <a:rPr lang="en-US" dirty="0" smtClean="0">
                <a:latin typeface="Corbel" panose="020B0503020204020204" pitchFamily="34" charset="0"/>
              </a:rPr>
              <a:t>Letter to Mayor to inform </a:t>
            </a:r>
            <a:r>
              <a:rPr lang="en-US" dirty="0" smtClean="0">
                <a:latin typeface="Corbel" panose="020B0503020204020204" pitchFamily="34" charset="0"/>
              </a:rPr>
              <a:t>proposed Plan </a:t>
            </a:r>
          </a:p>
          <a:p>
            <a:pPr marL="0" indent="0">
              <a:buNone/>
            </a:pPr>
            <a:endParaRPr lang="en-US" dirty="0" smtClean="0">
              <a:latin typeface="Corbel" panose="020B0503020204020204" pitchFamily="34" charset="0"/>
            </a:endParaRPr>
          </a:p>
          <a:p>
            <a:pPr marL="0" indent="0">
              <a:buNone/>
            </a:pPr>
            <a:r>
              <a:rPr lang="en-US" dirty="0" smtClean="0">
                <a:latin typeface="Corbel" panose="020B0503020204020204" pitchFamily="34" charset="0"/>
              </a:rPr>
              <a:t>Overall Comments</a:t>
            </a:r>
          </a:p>
          <a:p>
            <a:pPr marL="0" indent="0">
              <a:buNone/>
            </a:pPr>
            <a:endParaRPr lang="en-US" dirty="0" smtClean="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Appreciate meaningful effort to eliminate </a:t>
            </a:r>
            <a:r>
              <a:rPr lang="en-US" dirty="0" smtClean="0">
                <a:latin typeface="Corbel" panose="020B0503020204020204" pitchFamily="34" charset="0"/>
              </a:rPr>
              <a:t>redundancy</a:t>
            </a:r>
          </a:p>
          <a:p>
            <a:pPr marL="0" indent="0">
              <a:buNone/>
            </a:pPr>
            <a:endParaRPr lang="en-US" dirty="0" smtClean="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Appreciate responses to SPC previous comments</a:t>
            </a:r>
          </a:p>
          <a:p>
            <a:pPr lvl="1">
              <a:buFont typeface="Wingdings" panose="05000000000000000000" pitchFamily="2" charset="2"/>
              <a:buChar char="ü"/>
            </a:pPr>
            <a:r>
              <a:rPr lang="en-US" sz="2800" dirty="0" smtClean="0">
                <a:latin typeface="Corbel" panose="020B0503020204020204" pitchFamily="34" charset="0"/>
              </a:rPr>
              <a:t>Plan is largely focused on and incorporates equity</a:t>
            </a:r>
          </a:p>
          <a:p>
            <a:pPr lvl="1">
              <a:buFont typeface="Wingdings" panose="05000000000000000000" pitchFamily="2" charset="2"/>
              <a:buChar char="ü"/>
            </a:pPr>
            <a:r>
              <a:rPr lang="en-US" sz="2800" dirty="0" smtClean="0">
                <a:latin typeface="Corbel" panose="020B0503020204020204" pitchFamily="34" charset="0"/>
              </a:rPr>
              <a:t>SPC </a:t>
            </a:r>
            <a:r>
              <a:rPr lang="en-US" sz="2800" dirty="0">
                <a:latin typeface="Corbel" panose="020B0503020204020204" pitchFamily="34" charset="0"/>
              </a:rPr>
              <a:t>comments </a:t>
            </a:r>
            <a:r>
              <a:rPr lang="en-US" sz="2800" dirty="0" smtClean="0">
                <a:latin typeface="Corbel" panose="020B0503020204020204" pitchFamily="34" charset="0"/>
              </a:rPr>
              <a:t>are particularly </a:t>
            </a:r>
            <a:r>
              <a:rPr lang="en-US" sz="2800" dirty="0">
                <a:latin typeface="Corbel" panose="020B0503020204020204" pitchFamily="34" charset="0"/>
              </a:rPr>
              <a:t>reflected </a:t>
            </a:r>
            <a:r>
              <a:rPr lang="en-US" sz="2800" dirty="0" smtClean="0">
                <a:latin typeface="Corbel" panose="020B0503020204020204" pitchFamily="34" charset="0"/>
              </a:rPr>
              <a:t>in Housing and Transportation</a:t>
            </a:r>
          </a:p>
          <a:p>
            <a:pPr lvl="1">
              <a:buFont typeface="Wingdings" panose="05000000000000000000" pitchFamily="2" charset="2"/>
              <a:buChar char="ü"/>
            </a:pPr>
            <a:r>
              <a:rPr lang="en-US" sz="2800" dirty="0" smtClean="0">
                <a:latin typeface="Corbel" panose="020B0503020204020204" pitchFamily="34" charset="0"/>
              </a:rPr>
              <a:t>Vast improvement in flexibility in Land Use Element</a:t>
            </a:r>
          </a:p>
          <a:p>
            <a:pPr marL="457200" lvl="1" indent="0">
              <a:buNone/>
            </a:pPr>
            <a:endParaRPr lang="en-US" dirty="0" smtClean="0"/>
          </a:p>
          <a:p>
            <a:pPr lvl="1"/>
            <a:endParaRPr lang="en-US" dirty="0"/>
          </a:p>
          <a:p>
            <a:pPr marL="457200" lvl="1" indent="0">
              <a:buNone/>
            </a:pPr>
            <a:endParaRPr lang="en-US" dirty="0" smtClean="0"/>
          </a:p>
        </p:txBody>
      </p:sp>
    </p:spTree>
    <p:extLst>
      <p:ext uri="{BB962C8B-B14F-4D97-AF65-F5344CB8AC3E}">
        <p14:creationId xmlns:p14="http://schemas.microsoft.com/office/powerpoint/2010/main" val="2283266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8731"/>
          </a:xfrm>
        </p:spPr>
        <p:txBody>
          <a:bodyPr/>
          <a:lstStyle/>
          <a:p>
            <a:r>
              <a:rPr lang="en-US" b="1" dirty="0" smtClean="0">
                <a:latin typeface="Corbel" panose="020B0503020204020204" pitchFamily="34" charset="0"/>
              </a:rPr>
              <a:t>Major </a:t>
            </a:r>
            <a:r>
              <a:rPr lang="en-US" b="1" dirty="0">
                <a:latin typeface="Corbel" panose="020B0503020204020204" pitchFamily="34" charset="0"/>
              </a:rPr>
              <a:t>Update to Comprehensive </a:t>
            </a:r>
            <a:r>
              <a:rPr lang="en-US" b="1" dirty="0" smtClean="0">
                <a:latin typeface="Corbel" panose="020B0503020204020204" pitchFamily="34" charset="0"/>
              </a:rPr>
              <a:t>Plan</a:t>
            </a:r>
            <a:endParaRPr lang="en-US" b="1" i="1" dirty="0">
              <a:latin typeface="Corbel" panose="020B0503020204020204" pitchFamily="34" charset="0"/>
            </a:endParaRPr>
          </a:p>
        </p:txBody>
      </p:sp>
      <p:sp>
        <p:nvSpPr>
          <p:cNvPr id="3" name="Content Placeholder 2"/>
          <p:cNvSpPr>
            <a:spLocks noGrp="1"/>
          </p:cNvSpPr>
          <p:nvPr>
            <p:ph idx="1"/>
          </p:nvPr>
        </p:nvSpPr>
        <p:spPr>
          <a:xfrm>
            <a:off x="838200" y="1133856"/>
            <a:ext cx="10515600" cy="5043107"/>
          </a:xfrm>
        </p:spPr>
        <p:txBody>
          <a:bodyPr>
            <a:normAutofit fontScale="92500" lnSpcReduction="10000"/>
          </a:bodyPr>
          <a:lstStyle/>
          <a:p>
            <a:pPr marL="6350" lvl="1" indent="0">
              <a:buNone/>
            </a:pPr>
            <a:endParaRPr lang="en-US" sz="2800" dirty="0">
              <a:latin typeface="Corbel" panose="020B0503020204020204" pitchFamily="34" charset="0"/>
            </a:endParaRPr>
          </a:p>
          <a:p>
            <a:pPr>
              <a:buFont typeface="Wingdings" panose="05000000000000000000" pitchFamily="2" charset="2"/>
              <a:buChar char="§"/>
            </a:pPr>
            <a:r>
              <a:rPr lang="en-US" sz="2800" dirty="0">
                <a:latin typeface="Corbel" panose="020B0503020204020204" pitchFamily="34" charset="0"/>
              </a:rPr>
              <a:t>articulate a </a:t>
            </a:r>
            <a:r>
              <a:rPr lang="en-US" sz="2800" b="1" dirty="0">
                <a:latin typeface="Corbel" panose="020B0503020204020204" pitchFamily="34" charset="0"/>
              </a:rPr>
              <a:t>more explicit vision for an equitable </a:t>
            </a:r>
            <a:r>
              <a:rPr lang="en-US" sz="2800" b="1" dirty="0" smtClean="0">
                <a:latin typeface="Corbel" panose="020B0503020204020204" pitchFamily="34" charset="0"/>
              </a:rPr>
              <a:t>Seattle</a:t>
            </a:r>
            <a:r>
              <a:rPr lang="en-US" sz="2800" dirty="0" smtClean="0">
                <a:latin typeface="Corbel" panose="020B0503020204020204" pitchFamily="34" charset="0"/>
              </a:rPr>
              <a:t/>
            </a:r>
            <a:br>
              <a:rPr lang="en-US" sz="2800" dirty="0" smtClean="0">
                <a:latin typeface="Corbel" panose="020B0503020204020204" pitchFamily="34" charset="0"/>
              </a:rPr>
            </a:br>
            <a:r>
              <a:rPr lang="en-US" dirty="0" smtClean="0">
                <a:latin typeface="Corbel" panose="020B0503020204020204" pitchFamily="34" charset="0"/>
              </a:rPr>
              <a:t>specifically reference intro to CW as a good example - </a:t>
            </a:r>
            <a:r>
              <a:rPr lang="en-US" i="1" dirty="0" smtClean="0">
                <a:latin typeface="Corbel" panose="020B0503020204020204" pitchFamily="34" charset="0"/>
              </a:rPr>
              <a:t>The </a:t>
            </a:r>
            <a:r>
              <a:rPr lang="en-US" i="1" dirty="0">
                <a:latin typeface="Corbel" panose="020B0503020204020204" pitchFamily="34" charset="0"/>
              </a:rPr>
              <a:t>City of Seattle invests in people so that all families and individuals can meet their basic needs, share in our economic prosperity, and participate in building a safe, healthy, educated, just and caring communi</a:t>
            </a:r>
            <a:r>
              <a:rPr lang="en-US" dirty="0">
                <a:latin typeface="Corbel" panose="020B0503020204020204" pitchFamily="34" charset="0"/>
              </a:rPr>
              <a:t>ty</a:t>
            </a:r>
            <a:r>
              <a:rPr lang="en-US" dirty="0" smtClean="0">
                <a:latin typeface="Corbel" panose="020B0503020204020204" pitchFamily="34" charset="0"/>
              </a:rPr>
              <a:t>.</a:t>
            </a:r>
            <a:r>
              <a:rPr lang="en-US" dirty="0" smtClean="0"/>
              <a:t>.</a:t>
            </a:r>
            <a:endParaRPr lang="en-US" sz="6000" b="1" dirty="0" smtClean="0">
              <a:latin typeface="Corbel" panose="020B0503020204020204" pitchFamily="34" charset="0"/>
            </a:endParaRPr>
          </a:p>
          <a:p>
            <a:pPr marL="234950" lvl="1">
              <a:buFont typeface="Wingdings" panose="05000000000000000000" pitchFamily="2" charset="2"/>
              <a:buChar char="§"/>
            </a:pPr>
            <a:endParaRPr lang="en-US" sz="2800" dirty="0">
              <a:latin typeface="Corbel" panose="020B0503020204020204" pitchFamily="34" charset="0"/>
            </a:endParaRPr>
          </a:p>
          <a:p>
            <a:pPr marL="234950" lvl="1">
              <a:buFont typeface="Wingdings" panose="05000000000000000000" pitchFamily="2" charset="2"/>
              <a:buChar char="§"/>
            </a:pPr>
            <a:r>
              <a:rPr lang="en-US" sz="2800" dirty="0">
                <a:latin typeface="Corbel" panose="020B0503020204020204" pitchFamily="34" charset="0"/>
              </a:rPr>
              <a:t>make the plan more </a:t>
            </a:r>
            <a:r>
              <a:rPr lang="en-US" sz="2800" b="1" dirty="0">
                <a:latin typeface="Corbel" panose="020B0503020204020204" pitchFamily="34" charset="0"/>
              </a:rPr>
              <a:t>accessible and relevant</a:t>
            </a:r>
            <a:r>
              <a:rPr lang="en-US" sz="2800" dirty="0">
                <a:latin typeface="Corbel" panose="020B0503020204020204" pitchFamily="34" charset="0"/>
              </a:rPr>
              <a:t> </a:t>
            </a:r>
            <a:br>
              <a:rPr lang="en-US" sz="2800" dirty="0">
                <a:latin typeface="Corbel" panose="020B0503020204020204" pitchFamily="34" charset="0"/>
              </a:rPr>
            </a:br>
            <a:r>
              <a:rPr lang="en-US" sz="2800" dirty="0">
                <a:latin typeface="Corbel" panose="020B0503020204020204" pitchFamily="34" charset="0"/>
              </a:rPr>
              <a:t>r</a:t>
            </a:r>
            <a:r>
              <a:rPr lang="en-US" sz="2800" dirty="0" smtClean="0">
                <a:latin typeface="Corbel" panose="020B0503020204020204" pitchFamily="34" charset="0"/>
              </a:rPr>
              <a:t>eference communities that are easier to </a:t>
            </a:r>
            <a:r>
              <a:rPr lang="en-US" sz="2800" i="1" dirty="0" smtClean="0">
                <a:latin typeface="Corbel" panose="020B0503020204020204" pitchFamily="34" charset="0"/>
              </a:rPr>
              <a:t>understand</a:t>
            </a:r>
            <a:r>
              <a:rPr lang="en-US" sz="2800" dirty="0" smtClean="0">
                <a:latin typeface="Corbel" panose="020B0503020204020204" pitchFamily="34" charset="0"/>
              </a:rPr>
              <a:t> rather than </a:t>
            </a:r>
            <a:r>
              <a:rPr lang="en-US" sz="2800" i="1" dirty="0" smtClean="0">
                <a:latin typeface="Corbel" panose="020B0503020204020204" pitchFamily="34" charset="0"/>
              </a:rPr>
              <a:t>see</a:t>
            </a:r>
          </a:p>
          <a:p>
            <a:pPr marL="6350" lvl="1" indent="0">
              <a:buNone/>
            </a:pPr>
            <a:endParaRPr lang="en-US" sz="2800" dirty="0">
              <a:latin typeface="Corbel" panose="020B0503020204020204" pitchFamily="34" charset="0"/>
            </a:endParaRPr>
          </a:p>
          <a:p>
            <a:pPr marL="234950" lvl="1">
              <a:buFont typeface="Wingdings" panose="05000000000000000000" pitchFamily="2" charset="2"/>
              <a:buChar char="§"/>
            </a:pPr>
            <a:r>
              <a:rPr lang="en-US" sz="2800" b="1" dirty="0">
                <a:latin typeface="Corbel" panose="020B0503020204020204" pitchFamily="34" charset="0"/>
              </a:rPr>
              <a:t>monitor our progress</a:t>
            </a:r>
            <a:r>
              <a:rPr lang="en-US" sz="2800" dirty="0">
                <a:latin typeface="Corbel" panose="020B0503020204020204" pitchFamily="34" charset="0"/>
              </a:rPr>
              <a:t> to achieve racial and social equity in </a:t>
            </a:r>
            <a:r>
              <a:rPr lang="en-US" sz="2800" dirty="0" smtClean="0">
                <a:latin typeface="Corbel" panose="020B0503020204020204" pitchFamily="34" charset="0"/>
              </a:rPr>
              <a:t>Seattle</a:t>
            </a:r>
          </a:p>
          <a:p>
            <a:pPr marL="234950" lvl="1">
              <a:buFont typeface="Wingdings" panose="05000000000000000000" pitchFamily="2" charset="2"/>
              <a:buChar char="§"/>
            </a:pPr>
            <a:endParaRPr lang="en-US" sz="2800" dirty="0" smtClean="0">
              <a:latin typeface="Corbel" panose="020B0503020204020204" pitchFamily="34" charset="0"/>
            </a:endParaRPr>
          </a:p>
          <a:p>
            <a:pPr marL="6350" lvl="1" indent="0">
              <a:buNone/>
            </a:pPr>
            <a:r>
              <a:rPr lang="en-US" sz="2800" dirty="0" smtClean="0">
                <a:latin typeface="Corbel" panose="020B0503020204020204" pitchFamily="34" charset="0"/>
              </a:rPr>
              <a:t>reference the elements we reviewed prior to summary of comments by element</a:t>
            </a:r>
            <a:endParaRPr lang="en-US" sz="2800" dirty="0">
              <a:latin typeface="Corbel" panose="020B0503020204020204" pitchFamily="34" charset="0"/>
            </a:endParaRPr>
          </a:p>
          <a:p>
            <a:pPr marL="457200" lvl="1" indent="0">
              <a:buNone/>
            </a:pPr>
            <a:endParaRPr lang="en-US" dirty="0" smtClean="0"/>
          </a:p>
          <a:p>
            <a:pPr lvl="1"/>
            <a:endParaRPr lang="en-US" dirty="0"/>
          </a:p>
          <a:p>
            <a:pPr marL="457200" lvl="1" indent="0">
              <a:buNone/>
            </a:pPr>
            <a:endParaRPr lang="en-US" dirty="0" smtClean="0"/>
          </a:p>
        </p:txBody>
      </p:sp>
    </p:spTree>
    <p:extLst>
      <p:ext uri="{BB962C8B-B14F-4D97-AF65-F5344CB8AC3E}">
        <p14:creationId xmlns:p14="http://schemas.microsoft.com/office/powerpoint/2010/main" val="3886538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2634"/>
          </a:xfrm>
        </p:spPr>
        <p:txBody>
          <a:bodyPr/>
          <a:lstStyle/>
          <a:p>
            <a:r>
              <a:rPr lang="en-US" b="1" dirty="0" smtClean="0">
                <a:latin typeface="Corbel" panose="020B0503020204020204" pitchFamily="34" charset="0"/>
              </a:rPr>
              <a:t>Seattle Growth Strategy	</a:t>
            </a:r>
            <a:endParaRPr lang="en-US" b="1" dirty="0">
              <a:latin typeface="Corbel" panose="020B0503020204020204" pitchFamily="34" charset="0"/>
            </a:endParaRPr>
          </a:p>
        </p:txBody>
      </p:sp>
      <p:sp>
        <p:nvSpPr>
          <p:cNvPr id="3" name="Content Placeholder 2"/>
          <p:cNvSpPr>
            <a:spLocks noGrp="1"/>
          </p:cNvSpPr>
          <p:nvPr>
            <p:ph idx="1"/>
          </p:nvPr>
        </p:nvSpPr>
        <p:spPr>
          <a:xfrm>
            <a:off x="838200" y="1389888"/>
            <a:ext cx="10515600" cy="4787075"/>
          </a:xfrm>
        </p:spPr>
        <p:txBody>
          <a:bodyPr>
            <a:normAutofit/>
          </a:bodyPr>
          <a:lstStyle/>
          <a:p>
            <a:pPr marL="914400" indent="-914400">
              <a:buNone/>
            </a:pPr>
            <a:r>
              <a:rPr lang="en-US" dirty="0" smtClean="0">
                <a:latin typeface="Corbel" panose="020B0503020204020204" pitchFamily="34" charset="0"/>
              </a:rPr>
              <a:t>2.8	Describe what growth along arterials is acceptable. Describe what growth outside of Urban Centers should look like.</a:t>
            </a:r>
          </a:p>
          <a:p>
            <a:pPr marL="914400" indent="-914400">
              <a:buNone/>
            </a:pPr>
            <a:endParaRPr lang="en-US" dirty="0" smtClean="0">
              <a:latin typeface="Corbel" panose="020B0503020204020204" pitchFamily="34" charset="0"/>
            </a:endParaRPr>
          </a:p>
          <a:p>
            <a:pPr marL="914400" indent="-914400">
              <a:buNone/>
            </a:pPr>
            <a:endParaRPr lang="en-US" dirty="0" smtClean="0">
              <a:latin typeface="Corbel" panose="020B0503020204020204" pitchFamily="34" charset="0"/>
            </a:endParaRPr>
          </a:p>
        </p:txBody>
      </p:sp>
    </p:spTree>
    <p:extLst>
      <p:ext uri="{BB962C8B-B14F-4D97-AF65-F5344CB8AC3E}">
        <p14:creationId xmlns:p14="http://schemas.microsoft.com/office/powerpoint/2010/main" val="2725776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50108"/>
          </a:xfrm>
        </p:spPr>
        <p:txBody>
          <a:bodyPr/>
          <a:lstStyle/>
          <a:p>
            <a:r>
              <a:rPr lang="en-US" b="1" dirty="0" smtClean="0">
                <a:latin typeface="Corbel" panose="020B0503020204020204" pitchFamily="34" charset="0"/>
              </a:rPr>
              <a:t>Land Use Element</a:t>
            </a:r>
            <a:endParaRPr lang="en-US" b="1" dirty="0">
              <a:latin typeface="Corbel" panose="020B0503020204020204" pitchFamily="34" charset="0"/>
            </a:endParaRPr>
          </a:p>
        </p:txBody>
      </p:sp>
      <p:sp>
        <p:nvSpPr>
          <p:cNvPr id="3" name="Content Placeholder 2"/>
          <p:cNvSpPr>
            <a:spLocks noGrp="1"/>
          </p:cNvSpPr>
          <p:nvPr>
            <p:ph idx="1"/>
          </p:nvPr>
        </p:nvSpPr>
        <p:spPr>
          <a:xfrm>
            <a:off x="838200" y="1316736"/>
            <a:ext cx="10515600" cy="4860227"/>
          </a:xfrm>
        </p:spPr>
        <p:txBody>
          <a:bodyPr>
            <a:normAutofit/>
          </a:bodyPr>
          <a:lstStyle/>
          <a:p>
            <a:pPr marL="914400" indent="-914400">
              <a:buNone/>
            </a:pPr>
            <a:r>
              <a:rPr lang="en-US" dirty="0">
                <a:latin typeface="Corbel" panose="020B0503020204020204" pitchFamily="34" charset="0"/>
              </a:rPr>
              <a:t>6.13	More appropriate in Parks and Open Space element</a:t>
            </a:r>
          </a:p>
          <a:p>
            <a:pPr marL="914400" indent="-914400">
              <a:buNone/>
            </a:pPr>
            <a:endParaRPr lang="en-US" dirty="0" smtClean="0">
              <a:latin typeface="Corbel" panose="020B0503020204020204" pitchFamily="34" charset="0"/>
            </a:endParaRPr>
          </a:p>
          <a:p>
            <a:pPr marL="914400" indent="-914400">
              <a:buNone/>
            </a:pPr>
            <a:r>
              <a:rPr lang="en-US" dirty="0" smtClean="0">
                <a:latin typeface="Corbel" panose="020B0503020204020204" pitchFamily="34" charset="0"/>
              </a:rPr>
              <a:t>8.2</a:t>
            </a:r>
            <a:r>
              <a:rPr lang="en-US" dirty="0">
                <a:latin typeface="Corbel" panose="020B0503020204020204" pitchFamily="34" charset="0"/>
              </a:rPr>
              <a:t>	Strike policy altogether, policy 8.3 is sufficient</a:t>
            </a:r>
          </a:p>
          <a:p>
            <a:pPr>
              <a:buFont typeface="Wingdings" panose="05000000000000000000" pitchFamily="2" charset="2"/>
              <a:buChar char="§"/>
            </a:pPr>
            <a:endParaRPr lang="en-US" dirty="0"/>
          </a:p>
          <a:p>
            <a:pPr>
              <a:buFont typeface="Wingdings" panose="05000000000000000000" pitchFamily="2" charset="2"/>
              <a:buChar char="§"/>
            </a:pPr>
            <a:endParaRPr lang="en-US" dirty="0" smtClean="0"/>
          </a:p>
          <a:p>
            <a:pPr>
              <a:buFont typeface="Wingdings" panose="05000000000000000000" pitchFamily="2" charset="2"/>
              <a:buChar char="§"/>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3455346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212"/>
          </a:xfrm>
        </p:spPr>
        <p:txBody>
          <a:bodyPr/>
          <a:lstStyle/>
          <a:p>
            <a:r>
              <a:rPr lang="en-US" b="1" dirty="0" smtClean="0">
                <a:latin typeface="Corbel" panose="020B0503020204020204" pitchFamily="34" charset="0"/>
              </a:rPr>
              <a:t>Transportation Element</a:t>
            </a:r>
            <a:endParaRPr lang="en-US" b="1" dirty="0">
              <a:latin typeface="Corbel" panose="020B0503020204020204" pitchFamily="34" charset="0"/>
            </a:endParaRPr>
          </a:p>
        </p:txBody>
      </p:sp>
      <p:sp>
        <p:nvSpPr>
          <p:cNvPr id="3" name="Content Placeholder 2"/>
          <p:cNvSpPr>
            <a:spLocks noGrp="1"/>
          </p:cNvSpPr>
          <p:nvPr>
            <p:ph idx="1"/>
          </p:nvPr>
        </p:nvSpPr>
        <p:spPr>
          <a:xfrm>
            <a:off x="838200" y="1316736"/>
            <a:ext cx="10515600" cy="4860227"/>
          </a:xfrm>
        </p:spPr>
        <p:txBody>
          <a:bodyPr>
            <a:normAutofit/>
          </a:bodyPr>
          <a:lstStyle/>
          <a:p>
            <a:pPr marL="0" indent="0">
              <a:buNone/>
            </a:pPr>
            <a:r>
              <a:rPr lang="en-US" dirty="0" smtClean="0">
                <a:latin typeface="Corbel" panose="020B0503020204020204" pitchFamily="34" charset="0"/>
              </a:rPr>
              <a:t>F1	Support inclusion of Mode Chart Targets table</a:t>
            </a:r>
          </a:p>
          <a:p>
            <a:pPr marL="0" indent="0">
              <a:buNone/>
            </a:pPr>
            <a:endParaRPr lang="en-US" dirty="0" smtClean="0">
              <a:latin typeface="Corbel" panose="020B0503020204020204" pitchFamily="34" charset="0"/>
            </a:endParaRPr>
          </a:p>
          <a:p>
            <a:pPr marL="914400" indent="-914400">
              <a:buNone/>
            </a:pPr>
            <a:r>
              <a:rPr lang="en-US" dirty="0">
                <a:latin typeface="Corbel" panose="020B0503020204020204" pitchFamily="34" charset="0"/>
              </a:rPr>
              <a:t>	</a:t>
            </a:r>
            <a:r>
              <a:rPr lang="en-US" dirty="0" smtClean="0">
                <a:latin typeface="Corbel" panose="020B0503020204020204" pitchFamily="34" charset="0"/>
              </a:rPr>
              <a:t>Struck comment regarding support of Move Seattle levy, levy has already passed</a:t>
            </a:r>
            <a:endParaRPr lang="en-US" dirty="0">
              <a:latin typeface="Corbel" panose="020B0503020204020204" pitchFamily="34" charset="0"/>
            </a:endParaRPr>
          </a:p>
          <a:p>
            <a:pPr>
              <a:buFont typeface="Wingdings" panose="05000000000000000000" pitchFamily="2" charset="2"/>
              <a:buChar char="§"/>
            </a:pPr>
            <a:endParaRPr lang="en-US" dirty="0"/>
          </a:p>
          <a:p>
            <a:pPr>
              <a:buFont typeface="Wingdings" panose="05000000000000000000" pitchFamily="2" charset="2"/>
              <a:buChar char="§"/>
            </a:pPr>
            <a:endParaRPr lang="en-US" dirty="0" smtClean="0"/>
          </a:p>
          <a:p>
            <a:pPr>
              <a:buFont typeface="Wingdings" panose="05000000000000000000" pitchFamily="2" charset="2"/>
              <a:buChar char="§"/>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178162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24763"/>
          </a:xfrm>
        </p:spPr>
        <p:txBody>
          <a:bodyPr/>
          <a:lstStyle/>
          <a:p>
            <a:r>
              <a:rPr lang="en-US" b="1" dirty="0" smtClean="0">
                <a:latin typeface="Corbel" panose="020B0503020204020204" pitchFamily="34" charset="0"/>
              </a:rPr>
              <a:t>Housing Element</a:t>
            </a:r>
            <a:endParaRPr lang="en-US" b="1" dirty="0">
              <a:latin typeface="Corbel" panose="020B0503020204020204" pitchFamily="34" charset="0"/>
            </a:endParaRPr>
          </a:p>
        </p:txBody>
      </p:sp>
      <p:sp>
        <p:nvSpPr>
          <p:cNvPr id="3" name="Content Placeholder 2"/>
          <p:cNvSpPr>
            <a:spLocks noGrp="1"/>
          </p:cNvSpPr>
          <p:nvPr>
            <p:ph idx="1"/>
          </p:nvPr>
        </p:nvSpPr>
        <p:spPr>
          <a:xfrm>
            <a:off x="824248" y="1219200"/>
            <a:ext cx="10529552" cy="5146955"/>
          </a:xfrm>
        </p:spPr>
        <p:txBody>
          <a:bodyPr>
            <a:normAutofit/>
          </a:bodyPr>
          <a:lstStyle/>
          <a:p>
            <a:pPr marL="0" indent="0">
              <a:buNone/>
            </a:pPr>
            <a:r>
              <a:rPr lang="en-US" sz="2400" dirty="0">
                <a:latin typeface="Corbel" panose="020B0503020204020204" pitchFamily="34" charset="0"/>
              </a:rPr>
              <a:t>Housing Affordability section </a:t>
            </a:r>
            <a:endParaRPr lang="en-US" sz="2400" dirty="0" smtClean="0">
              <a:latin typeface="Corbel" panose="020B0503020204020204" pitchFamily="34" charset="0"/>
            </a:endParaRPr>
          </a:p>
          <a:p>
            <a:pPr marL="0" indent="0">
              <a:buNone/>
            </a:pPr>
            <a:endParaRPr lang="en-US" sz="2400" dirty="0" smtClean="0">
              <a:latin typeface="Corbel" panose="020B0503020204020204" pitchFamily="34" charset="0"/>
            </a:endParaRPr>
          </a:p>
          <a:p>
            <a:pPr marL="0" indent="0">
              <a:buNone/>
            </a:pPr>
            <a:r>
              <a:rPr lang="en-US" sz="2400" b="1" dirty="0" smtClean="0">
                <a:latin typeface="Corbel" panose="020B0503020204020204" pitchFamily="34" charset="0"/>
              </a:rPr>
              <a:t>NEW</a:t>
            </a:r>
            <a:r>
              <a:rPr lang="en-US" sz="2400" dirty="0" smtClean="0">
                <a:latin typeface="Corbel" panose="020B0503020204020204" pitchFamily="34" charset="0"/>
              </a:rPr>
              <a:t>	consolidated SPC language regarding monitoring to be less redundant</a:t>
            </a:r>
          </a:p>
          <a:p>
            <a:pPr marL="0" indent="0">
              <a:buNone/>
            </a:pPr>
            <a:r>
              <a:rPr lang="en-US" sz="2400" strike="sngStrike" dirty="0">
                <a:latin typeface="Corbel" panose="020B0503020204020204" pitchFamily="34" charset="0"/>
              </a:rPr>
              <a:t>Add a policy related to monitoring</a:t>
            </a:r>
          </a:p>
          <a:p>
            <a:pPr marL="0" indent="0">
              <a:buNone/>
            </a:pPr>
            <a:r>
              <a:rPr lang="en-US" sz="2400" strike="sngStrike" dirty="0" smtClean="0">
                <a:latin typeface="Corbel" panose="020B0503020204020204" pitchFamily="34" charset="0"/>
              </a:rPr>
              <a:t>Suggest </a:t>
            </a:r>
            <a:r>
              <a:rPr lang="en-US" sz="2400" strike="sngStrike" dirty="0">
                <a:latin typeface="Corbel" panose="020B0503020204020204" pitchFamily="34" charset="0"/>
              </a:rPr>
              <a:t>adding  a policy on monitoring.  The Countywide Planning Policies direct jurisdictions to monitor housing supply, affordability, and diversity.   The Commission’s recent Housing reports have also </a:t>
            </a:r>
            <a:r>
              <a:rPr lang="en-US" sz="2400" dirty="0">
                <a:latin typeface="Corbel" panose="020B0503020204020204" pitchFamily="34" charset="0"/>
              </a:rPr>
              <a:t>highlighted the need for monitoring using carefully constructed metrics.  </a:t>
            </a:r>
          </a:p>
          <a:p>
            <a:pPr marL="0" indent="0">
              <a:buNone/>
            </a:pPr>
            <a:r>
              <a:rPr lang="en-US" sz="2400" dirty="0" smtClean="0">
                <a:latin typeface="Corbel" panose="020B0503020204020204" pitchFamily="34" charset="0"/>
              </a:rPr>
              <a:t>Add </a:t>
            </a:r>
            <a:r>
              <a:rPr lang="en-US" sz="2400" dirty="0">
                <a:latin typeface="Corbel" panose="020B0503020204020204" pitchFamily="34" charset="0"/>
              </a:rPr>
              <a:t>a policy to monitor the diversity and affordability of Seattle’s housing supply and track Seattle’s progress in reducing unmet housing needs.  While the monitoring policy could include tracking progress toward the HALA production goals, it should also incorporate the broader aspects we describe above.</a:t>
            </a:r>
            <a:endParaRPr lang="en-US" sz="2400" dirty="0">
              <a:latin typeface="Corbel" panose="020B0503020204020204" pitchFamily="34" charset="0"/>
            </a:endParaRPr>
          </a:p>
        </p:txBody>
      </p:sp>
    </p:spTree>
    <p:extLst>
      <p:ext uri="{BB962C8B-B14F-4D97-AF65-F5344CB8AC3E}">
        <p14:creationId xmlns:p14="http://schemas.microsoft.com/office/powerpoint/2010/main" val="437230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2113"/>
          </a:xfrm>
        </p:spPr>
        <p:txBody>
          <a:bodyPr/>
          <a:lstStyle/>
          <a:p>
            <a:r>
              <a:rPr lang="en-US" b="1" dirty="0" smtClean="0">
                <a:latin typeface="Corbel" panose="020B0503020204020204" pitchFamily="34" charset="0"/>
              </a:rPr>
              <a:t>Community Well-Being Element</a:t>
            </a:r>
            <a:endParaRPr lang="en-US" b="1" dirty="0">
              <a:latin typeface="Corbel" panose="020B0503020204020204" pitchFamily="34" charset="0"/>
            </a:endParaRPr>
          </a:p>
        </p:txBody>
      </p:sp>
      <p:sp>
        <p:nvSpPr>
          <p:cNvPr id="3" name="Content Placeholder 2"/>
          <p:cNvSpPr>
            <a:spLocks noGrp="1"/>
          </p:cNvSpPr>
          <p:nvPr>
            <p:ph idx="1"/>
          </p:nvPr>
        </p:nvSpPr>
        <p:spPr>
          <a:xfrm>
            <a:off x="789709" y="1089764"/>
            <a:ext cx="10843491" cy="5371995"/>
          </a:xfrm>
        </p:spPr>
        <p:txBody>
          <a:bodyPr>
            <a:normAutofit/>
          </a:bodyPr>
          <a:lstStyle/>
          <a:p>
            <a:pPr marL="914400" indent="-914400">
              <a:buNone/>
            </a:pPr>
            <a:r>
              <a:rPr lang="en-US" dirty="0" smtClean="0">
                <a:latin typeface="Corbel" panose="020B0503020204020204" pitchFamily="34" charset="0"/>
              </a:rPr>
              <a:t>1.2	Modify SPC comment to include communication between people who speak different languages as well as those with limited English proficiency </a:t>
            </a:r>
          </a:p>
          <a:p>
            <a:pPr marL="914400" indent="-914400">
              <a:buNone/>
            </a:pPr>
            <a:endParaRPr lang="en-US" dirty="0">
              <a:latin typeface="Corbel" panose="020B0503020204020204" pitchFamily="34" charset="0"/>
            </a:endParaRPr>
          </a:p>
          <a:p>
            <a:pPr marL="914400" indent="-914400">
              <a:buNone/>
            </a:pPr>
            <a:r>
              <a:rPr lang="en-US" dirty="0" smtClean="0">
                <a:latin typeface="Corbel" panose="020B0503020204020204" pitchFamily="34" charset="0"/>
              </a:rPr>
              <a:t>2.4	Add to </a:t>
            </a:r>
            <a:r>
              <a:rPr lang="en-US" dirty="0">
                <a:latin typeface="Corbel" panose="020B0503020204020204" pitchFamily="34" charset="0"/>
              </a:rPr>
              <a:t>SPC comment: In preparing for disasters, suggest focusing on those most vulnerable to disaster as some segments of the population will be in greater need than others.</a:t>
            </a:r>
            <a:endParaRPr lang="en-US" dirty="0">
              <a:latin typeface="Corbel" panose="020B0503020204020204" pitchFamily="34" charset="0"/>
            </a:endParaRPr>
          </a:p>
        </p:txBody>
      </p:sp>
    </p:spTree>
    <p:extLst>
      <p:ext uri="{BB962C8B-B14F-4D97-AF65-F5344CB8AC3E}">
        <p14:creationId xmlns:p14="http://schemas.microsoft.com/office/powerpoint/2010/main" val="3159427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8731"/>
          </a:xfrm>
        </p:spPr>
        <p:txBody>
          <a:bodyPr/>
          <a:lstStyle/>
          <a:p>
            <a:r>
              <a:rPr lang="en-US" b="1" dirty="0" smtClean="0">
                <a:latin typeface="Corbel" panose="020B0503020204020204" pitchFamily="34" charset="0"/>
              </a:rPr>
              <a:t>Major </a:t>
            </a:r>
            <a:r>
              <a:rPr lang="en-US" b="1" dirty="0">
                <a:latin typeface="Corbel" panose="020B0503020204020204" pitchFamily="34" charset="0"/>
              </a:rPr>
              <a:t>Update to Comprehensive </a:t>
            </a:r>
            <a:r>
              <a:rPr lang="en-US" b="1" dirty="0" smtClean="0">
                <a:latin typeface="Corbel" panose="020B0503020204020204" pitchFamily="34" charset="0"/>
              </a:rPr>
              <a:t>Plan</a:t>
            </a:r>
            <a:endParaRPr lang="en-US" b="1" i="1" dirty="0">
              <a:latin typeface="Corbel" panose="020B0503020204020204" pitchFamily="34" charset="0"/>
            </a:endParaRPr>
          </a:p>
        </p:txBody>
      </p:sp>
      <p:sp>
        <p:nvSpPr>
          <p:cNvPr id="3" name="Content Placeholder 2"/>
          <p:cNvSpPr>
            <a:spLocks noGrp="1"/>
          </p:cNvSpPr>
          <p:nvPr>
            <p:ph idx="1"/>
          </p:nvPr>
        </p:nvSpPr>
        <p:spPr>
          <a:xfrm>
            <a:off x="838200" y="1133856"/>
            <a:ext cx="10515600" cy="5043107"/>
          </a:xfrm>
        </p:spPr>
        <p:txBody>
          <a:bodyPr>
            <a:normAutofit/>
          </a:bodyPr>
          <a:lstStyle/>
          <a:p>
            <a:pPr marL="0" indent="0">
              <a:buNone/>
            </a:pPr>
            <a:endParaRPr lang="en-US" dirty="0" smtClean="0">
              <a:latin typeface="Corbel" panose="020B0503020204020204" pitchFamily="34" charset="0"/>
            </a:endParaRPr>
          </a:p>
          <a:p>
            <a:pPr marL="0" indent="0">
              <a:buNone/>
            </a:pPr>
            <a:r>
              <a:rPr lang="en-US" dirty="0" smtClean="0">
                <a:latin typeface="Corbel" panose="020B0503020204020204" pitchFamily="34" charset="0"/>
              </a:rPr>
              <a:t>Additional proposal to add to main letter, end of first section, page 2 after second paragraph:</a:t>
            </a:r>
          </a:p>
          <a:p>
            <a:pPr marL="0" indent="0">
              <a:buNone/>
            </a:pPr>
            <a:endParaRPr lang="en-US" dirty="0" smtClean="0">
              <a:latin typeface="Corbel" panose="020B0503020204020204" pitchFamily="34" charset="0"/>
            </a:endParaRPr>
          </a:p>
          <a:p>
            <a:pPr marL="0" indent="0">
              <a:lnSpc>
                <a:spcPts val="3800"/>
              </a:lnSpc>
              <a:spcAft>
                <a:spcPts val="500"/>
              </a:spcAft>
              <a:buNone/>
            </a:pPr>
            <a:r>
              <a:rPr lang="en-US" dirty="0" smtClean="0">
                <a:latin typeface="Corbel" panose="020B0503020204020204" pitchFamily="34" charset="0"/>
              </a:rPr>
              <a:t>The </a:t>
            </a:r>
            <a:r>
              <a:rPr lang="en-US" dirty="0">
                <a:latin typeface="Corbel" panose="020B0503020204020204" pitchFamily="34" charset="0"/>
              </a:rPr>
              <a:t>Commission </a:t>
            </a:r>
            <a:r>
              <a:rPr lang="en-US" dirty="0" smtClean="0">
                <a:latin typeface="Corbel" panose="020B0503020204020204" pitchFamily="34" charset="0"/>
              </a:rPr>
              <a:t>supports </a:t>
            </a:r>
            <a:r>
              <a:rPr lang="en-US" dirty="0">
                <a:latin typeface="Corbel" panose="020B0503020204020204" pitchFamily="34" charset="0"/>
              </a:rPr>
              <a:t>a </a:t>
            </a:r>
            <a:r>
              <a:rPr lang="en-US" dirty="0" smtClean="0">
                <a:latin typeface="Corbel" panose="020B0503020204020204" pitchFamily="34" charset="0"/>
              </a:rPr>
              <a:t>data-driven </a:t>
            </a:r>
            <a:r>
              <a:rPr lang="en-US" dirty="0">
                <a:latin typeface="Corbel" panose="020B0503020204020204" pitchFamily="34" charset="0"/>
              </a:rPr>
              <a:t>approach to the establishment and/or modification of Urban Village boundaries, taking into account ten minute walking access to frequent and reliable transit as well as ready access to other essential components of livability </a:t>
            </a:r>
            <a:r>
              <a:rPr lang="en-US" dirty="0" smtClean="0">
                <a:latin typeface="Corbel" panose="020B0503020204020204" pitchFamily="34" charset="0"/>
              </a:rPr>
              <a:t>(e.g. </a:t>
            </a:r>
            <a:r>
              <a:rPr lang="en-US" dirty="0">
                <a:latin typeface="Corbel" panose="020B0503020204020204" pitchFamily="34" charset="0"/>
              </a:rPr>
              <a:t>adequate open space, sidewalks</a:t>
            </a:r>
            <a:r>
              <a:rPr lang="en-US">
                <a:latin typeface="Corbel" panose="020B0503020204020204" pitchFamily="34" charset="0"/>
              </a:rPr>
              <a:t>, </a:t>
            </a:r>
            <a:r>
              <a:rPr lang="en-US" smtClean="0">
                <a:latin typeface="Corbel" panose="020B0503020204020204" pitchFamily="34" charset="0"/>
              </a:rPr>
              <a:t>etc.) </a:t>
            </a:r>
            <a:r>
              <a:rPr lang="en-US" dirty="0">
                <a:latin typeface="Corbel" panose="020B0503020204020204" pitchFamily="34" charset="0"/>
              </a:rPr>
              <a:t>as articulated in </a:t>
            </a:r>
            <a:r>
              <a:rPr lang="en-US" u="sng" dirty="0">
                <a:latin typeface="Corbel" panose="020B0503020204020204" pitchFamily="34" charset="0"/>
              </a:rPr>
              <a:t>Seattle Transit </a:t>
            </a:r>
            <a:r>
              <a:rPr lang="en-US" u="sng" dirty="0" smtClean="0">
                <a:latin typeface="Corbel" panose="020B0503020204020204" pitchFamily="34" charset="0"/>
              </a:rPr>
              <a:t>Communities </a:t>
            </a:r>
            <a:r>
              <a:rPr lang="en-US" dirty="0" smtClean="0">
                <a:latin typeface="Corbel" panose="020B0503020204020204" pitchFamily="34" charset="0"/>
              </a:rPr>
              <a:t>(hyperlink to SPC Transit Communities report)</a:t>
            </a:r>
            <a:endParaRPr lang="en-US" dirty="0"/>
          </a:p>
          <a:p>
            <a:pPr marL="0" indent="0">
              <a:buNone/>
            </a:pPr>
            <a:endParaRPr lang="en-US" sz="2800" dirty="0" smtClean="0">
              <a:latin typeface="Corbel" panose="020B0503020204020204" pitchFamily="34" charset="0"/>
            </a:endParaRPr>
          </a:p>
          <a:p>
            <a:pPr marL="457200" lvl="1" indent="0">
              <a:buNone/>
            </a:pPr>
            <a:endParaRPr lang="en-US" dirty="0" smtClean="0"/>
          </a:p>
          <a:p>
            <a:pPr lvl="1"/>
            <a:endParaRPr lang="en-US" dirty="0"/>
          </a:p>
          <a:p>
            <a:pPr marL="457200" lvl="1" indent="0">
              <a:buNone/>
            </a:pPr>
            <a:endParaRPr lang="en-US" dirty="0" smtClean="0"/>
          </a:p>
        </p:txBody>
      </p:sp>
    </p:spTree>
    <p:extLst>
      <p:ext uri="{BB962C8B-B14F-4D97-AF65-F5344CB8AC3E}">
        <p14:creationId xmlns:p14="http://schemas.microsoft.com/office/powerpoint/2010/main" val="2226990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1295</TotalTime>
  <Words>211</Words>
  <Application>Microsoft Office PowerPoint</Application>
  <PresentationFormat>Custom</PresentationFormat>
  <Paragraphs>80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Major Update to Comprehensive Plan</vt:lpstr>
      <vt:lpstr>Major Update to Comprehensive Plan</vt:lpstr>
      <vt:lpstr>Seattle Growth Strategy </vt:lpstr>
      <vt:lpstr>Land Use Element</vt:lpstr>
      <vt:lpstr>Transportation Element</vt:lpstr>
      <vt:lpstr>Housing Element</vt:lpstr>
      <vt:lpstr>Community Well-Being Element</vt:lpstr>
      <vt:lpstr>Major Update to Comprehensive Plan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 Jesseca</dc:creator>
  <cp:lastModifiedBy>Murdock, Vanessa</cp:lastModifiedBy>
  <cp:revision>35</cp:revision>
  <cp:lastPrinted>2015-09-10T17:21:03Z</cp:lastPrinted>
  <dcterms:created xsi:type="dcterms:W3CDTF">2015-08-28T13:51:18Z</dcterms:created>
  <dcterms:modified xsi:type="dcterms:W3CDTF">2015-11-12T20:40:08Z</dcterms:modified>
</cp:coreProperties>
</file>